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2-1.jpg" ContentType="image/jpg"/>
  <Override PartName="/ppt/media/image-2-2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EyeSphere 소개. 구축(EyeFactory) → 개발(eyeDevOps) → 운영(EyeScan) → 데이터 → 지식(AI Learning) → AI(Assistant) 흐름이 하나의 플랫폼에서 연결된다는 점을 먼저 짚고 시작합니다.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특허 번호·명칭·등록일은 특허증 기재 사항 그대로입니다. 특허 기술(GUI 오류 정보 제공)이 EyeScan의 근간이며, 그 위에 AI를 얹은 것이 EyeSphere 라는 점만 짧게 전달합니다.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고객이 겪는 현실을 먼저 말합니다. 장애 하나를 확인하는 데 몇 명, 몇 개 시스템을 거치는지. EyeSphere 는 새로운 데이터를 만드는 것이 아니라 이미 있는 것을 연결하는 플랫폼입니다.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메인 포털 화면 그대로. 6개 영역이 별도 제품이 아니라 하나의 플랫폼 안의 화면들이라는 점을 강조합니다.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대시보드 상단 7단계 진행 흐름을 먼저 가리킵니다. 오른쪽 AI 프로젝트 분석 카드는 화면에 표시된 내용(일정 위험, 결함 집중 구간, 인력 예측)만 언급합니다.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하나의 Task 가 생성되고, 단계마다 담당자가 릴레이로 이어받고, 화면 정의와 DB 스키마가 AI로 생성되는 흐름. 왼쪽 큰 화면의 스텝퍼(완료 체크)를 따라가며 설명합니다.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화면에 보이는 실패 행의 [AI 수정] 버튼이 핵심. 테스트 → 실패 → AI 수정 요청 → 테스트 케이스가 한 화면에서 이어집니다.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일반 챗봇이 아니라 현재 프로젝트 소스를 기준으로 답하는 AI 라는 점. 별도 설치 없이 브라우저 IDE 라는 점.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오른쪽 EyeScan 패널을 가리키며: 개발자가 코드를 고치면서 운영 화면을 같이 본다는 것이 EyeSphere 연결의 실제 모습입니다.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EyeScan 을 로그 툴로 설명하지 않습니다. 핵심은 "같은 Fact 를 같이 본다". 비개발자도 오류 지점을 보고, 개발자는 같은 화면에서 원인으로 들어갑니다.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레이더의 빨간/보라 구간이 오류·지연. 오른쪽 AI 패널은 화면에 표시된 판단(반복 5xx, 영향 사용자, 종합 판단)만 그대로 읽습니다.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왼쪽은 전체 사용자 통계, 오른쪽은 특정 사용자의 행동 흐름. 고객 문의가 들어오면 그 사용자의 흐름을 바로 열어 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오류 오브젝트를 클릭하면 왼쪽에 요청 URL 이, 오른쪽에 AI 분석과 사용자별 호출 정보가 열립니다. AI 분석은 화면 · DB 이력 · 지식 세 가지를 근거로 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실제 대화 화면. 답변 아래 taught 배지 = 가르친 답. 인터넷이 아니라 사내 Engine 이 답한다는 점(Ollama 연결됨 표시)을 언급합니다.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EyeFactory·eyeDevOps·EyeScan·EyeChat 모두 같은 Engine 을 씁니다. 관리자용 공용 Engine 과 담당자 개인 Engine 을 나눌 수 있다는 정도만 언급합니다.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짧게. 관리자가 서버를 켜고 끄고 로그를 보는 화면입니다.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앞의 개별 화면들을 한 장으로 묶는 슬라이드. 위(구축→개발→운영) 흐름에서 나온 것이 아래 Engine 으로 모이고, 다시 각 도구로 돌아간다는 순환.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구성도는 있는 그대로. 인터넷 없이 사내 서버에서 동작, 데이터가 밖으로 나가지 않는다는 점만 보탭니다.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보안 방식: OAuth 2.0 토큰 인증. 로그인 후 발급된 Access Token 을 모든 요청에 Bearer 로 붙이고, 서버가 서명·만료·권한을 검증합니다. 관리자/담당자 역할에 따라 접근 범위가 다릅니다.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하나의 프로젝트. 하나의 흐름. 하나의 EyeSphere. 4단계 + One Engine + 누가 어떻게 쓰나.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마무리. 데모 순서를 안내하고 연락처를 전달합니다.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/img/s01.png">    </p:cNvPr>
          <p:cNvPicPr>
            <a:picLocks noChangeAspect="1"/>
          </p:cNvPicPr>
          <p:nvPr/>
        </p:nvPicPr>
        <p:blipFill>
          <a:blip r:embed="rId1">
            <a:alphaModFix amt="18000"/>
          </a:blip>
          <a:stretch>
            <a:fillRect/>
          </a:stretch>
        </p:blipFill>
        <p:spPr>
          <a:xfrm>
            <a:off x="0" y="1279505"/>
            <a:ext cx="12191695" cy="429899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65000"/>
            </a:srgbClr>
          </a:solidFill>
          <a:ln w="127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 txBox="1"/>
          <p:nvPr/>
        </p:nvSpPr>
        <p:spPr>
          <a:xfrm>
            <a:off x="822960" y="20116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AI-BASED ENTERPRISE SI PLATFORM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</a:t>
            </a:r>
            <a:pPr indent="0" marL="0">
              <a:buNone/>
            </a:pPr>
            <a:r>
              <a:rPr lang="en-US" sz="660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Sphere</a:t>
            </a:r>
            <a:endParaRPr lang="en-US" sz="66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4747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기반 Enterprise SI 통합 플랫폼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9776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구축부터 운영까지, SI의 모든 과정을 하나로 연결합니다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5120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 ·  eyeDevOps  ·  EyeScan  ·  AI Assistant  ·  AI Learning  ·  Launcher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TECHNOLOGY &amp; PATENT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특허 기술을 기반으로 설계된 EyeSphere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GUI를 이용한 오류 정보 제공 기술 — EyeScan 의 핵심 원리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6583680" cy="4480560"/>
          </a:xfrm>
          <a:prstGeom prst="roundRect">
            <a:avLst>
              <a:gd name="adj" fmla="val 2449"/>
            </a:avLst>
          </a:prstGeom>
          <a:solidFill>
            <a:srgbClr val="0F1A2E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PATENT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21408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특허 제 10-2345968 호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060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GUI를 이용한 오류 정보 제공 장치 및 방법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01752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출원 2020.06.22  ·  등록 2021.12.28  ·  대한민국 특허청  /  미국 특허 등록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520440"/>
            <a:ext cx="6035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· 화면 · 거래 · 오류를 하나의 GUI 위에서 시각적으로 연결해 보여주는 방식</a:t>
            </a:r>
            <a:endParaRPr lang="en-US" sz="1250" dirty="0"/>
          </a:p>
          <a:p>
            <a:pPr marL="152400" indent="-1524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"어디서 · 누가 · 무엇을 하다" 오류가 났는지를 로그 검색 없이 화면에서 바로 파악</a:t>
            </a:r>
            <a:endParaRPr lang="en-US" sz="1250" dirty="0"/>
          </a:p>
          <a:p>
            <a:pPr marL="152400" indent="-1524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의 레이더 · 여정 · AI 분석 화면은 이 특허 기술 위에 구현되어 있습니다</a:t>
            </a:r>
            <a:endParaRPr lang="en-US" sz="1250" dirty="0"/>
          </a:p>
          <a:p>
            <a:pPr marL="152400" indent="-1524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기술 위에 AI(RAG · LoRA)를 결합해 EyeSphere 전체로 확장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406640" y="2355534"/>
            <a:ext cx="2240280" cy="3152771"/>
          </a:xfrm>
          <a:prstGeom prst="roundRect">
            <a:avLst>
              <a:gd name="adj" fmla="val 4898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12" name="Image 0" descr="/tmp/ppt/img/pat_k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2401254"/>
            <a:ext cx="2148840" cy="3061331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7452360" y="5554026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대한민국 특허증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9692640" y="2624526"/>
            <a:ext cx="2011680" cy="2614788"/>
          </a:xfrm>
          <a:prstGeom prst="roundRect">
            <a:avLst>
              <a:gd name="adj" fmla="val 5455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15" name="Image 1" descr="/tmp/ppt/img/pat_us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670246"/>
            <a:ext cx="1920240" cy="252334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9738360" y="5285034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미국 특허</a:t>
            </a:r>
            <a:endParaRPr lang="en-US" sz="95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WHY EYESPHERE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문제는 데이터가 아니라 연결입니다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SI 프로젝트의 정보는 이미 충분합니다. 다만, 흩어져 있을 뿐입니다.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5486400" cy="4343400"/>
          </a:xfrm>
          <a:prstGeom prst="roundRect">
            <a:avLst>
              <a:gd name="adj" fmla="val 2526"/>
            </a:avLst>
          </a:prstGeom>
          <a:solidFill>
            <a:srgbClr val="0F1A2E"/>
          </a:solidFill>
          <a:ln w="12700">
            <a:solidFill>
              <a:srgbClr val="3B2A4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9202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472B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BEFORE  —  흩어진 정보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822960" y="237744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377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요구사항 문서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514600" y="237744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514600" y="2377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PM 관리 도구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06240" y="237744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206240" y="2377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 메모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333756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 코드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514600" y="333756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2514600" y="33375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로그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206240" y="3337560"/>
            <a:ext cx="155448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206240" y="33375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담당자 경험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4348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문제를 확인하려면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사람과 여러 시스템을 거쳐야 합니다.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20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C4B5F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문서 → 관리툴 → 개발자 → 소스 → 로그 → 담당자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5532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단절 · 반복 확인 · 사람에게 의존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26480" y="3657600"/>
            <a:ext cx="502920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720840" y="1737360"/>
            <a:ext cx="4937760" cy="4343400"/>
          </a:xfrm>
          <a:prstGeom prst="roundRect">
            <a:avLst>
              <a:gd name="adj" fmla="val 2526"/>
            </a:avLst>
          </a:prstGeom>
          <a:solidFill>
            <a:srgbClr val="0E1B30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995160" y="19202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AFTER  —  EyeSphere  하나의 흐름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7040880" y="233172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040880" y="2331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7543800" y="23317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8778240" y="2331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040880" y="2807208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040880" y="2807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7543800" y="280720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8778240" y="28072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eyeDevOps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040880" y="3282696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040880" y="3282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7543800" y="3282696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8778240" y="328269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7040880" y="3758184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040880" y="37581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7543800" y="375818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8778240" y="375818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수집 · 이력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7040880" y="4233672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040880" y="4233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7543800" y="42336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지식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8778240" y="42336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Learning</a:t>
            </a:r>
            <a:endParaRPr lang="en-US" sz="1150" dirty="0"/>
          </a:p>
        </p:txBody>
      </p:sp>
      <p:sp>
        <p:nvSpPr>
          <p:cNvPr id="45" name="Shape 43"/>
          <p:cNvSpPr/>
          <p:nvPr/>
        </p:nvSpPr>
        <p:spPr>
          <a:xfrm>
            <a:off x="7040880" y="470916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040880" y="4709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7543800" y="47091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8778240" y="47091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Assistant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6995160" y="52578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정보가 하나로 연결되고, AI가 그 위에서 답합니다</a:t>
            </a:r>
            <a:endParaRPr lang="en-US" sz="12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51" name="Text 49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PLATFORM OVERVIEW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6개 영역, 하나의 플랫폼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· 개발 · 운영 · 지식 · AI · 실행 — 모두 EyeSphere 메인에서 시작합니다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2302" y="1554480"/>
            <a:ext cx="7142196" cy="4663440"/>
          </a:xfrm>
          <a:prstGeom prst="roundRect">
            <a:avLst>
              <a:gd name="adj" fmla="val 2353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car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878" y="1591056"/>
            <a:ext cx="7069044" cy="459028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366760" y="164592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503920" y="164592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8915400" y="170992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8915400" y="1984248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프로젝트 관리 · 산출물 자동화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8366760" y="2395728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8503920" y="239572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8915400" y="2459736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eyeDevOps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915400" y="2734056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코딩 IDE · 빌드/배포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8366760" y="3145536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8503920" y="314553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8915400" y="3209544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8915400" y="3483864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사용자 · 거래 모니터링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8366760" y="3895344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8503920" y="389534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915400" y="3959352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Assistant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8915400" y="42336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지식 기반 AI 챗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8366760" y="4645152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 txBox="1"/>
          <p:nvPr/>
        </p:nvSpPr>
        <p:spPr>
          <a:xfrm>
            <a:off x="8503920" y="464515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915400" y="470916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Learning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8915400" y="498348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Engine · 지식(RAG) · LoRA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8366760" y="539496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 txBox="1"/>
          <p:nvPr/>
        </p:nvSpPr>
        <p:spPr>
          <a:xfrm>
            <a:off x="8503920" y="539496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8915400" y="545896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Launcher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8915400" y="5733288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시작 · 중지 · 재시작</a:t>
            </a:r>
            <a:endParaRPr lang="en-US" sz="95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32" name="Text 29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 ·  AI PROJECT MANAGEMENT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프로젝트의 시작부터 완료까지, 하나의 흐름으로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요건정의 → 분석설계 → 개발 → 단위테스트 → 통합테스트 → 배포 → 운영, 7단계가 한 화면에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60069"/>
            <a:ext cx="11091672" cy="4012183"/>
          </a:xfrm>
          <a:prstGeom prst="roundRect">
            <a:avLst>
              <a:gd name="adj" fmla="val 2735"/>
            </a:avLst>
          </a:prstGeom>
          <a:solidFill>
            <a:srgbClr val="0A1020"/>
          </a:solidFill>
          <a:ln w="12700">
            <a:solidFill>
              <a:srgbClr val="2E2A55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33221"/>
            <a:ext cx="10945368" cy="386587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7단계 진행 흐름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프로젝트가 지금 어느 단계인지 한눈에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29768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현황 KPI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429768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진행률 · AI 생성 산출물 · 위험 작업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프로젝트 분석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일정 위험 · 결함 집중 구간 · 인력 예측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 ·  AI TASK FLOW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함께하는 단계별 진행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Task 생성 → 단계 · 담당자 지정 → 화면 · DB 자동 생성 → 완료, 담당자 릴레이로 이어집니다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7680960" cy="2803146"/>
          </a:xfrm>
          <a:prstGeom prst="roundRect">
            <a:avLst>
              <a:gd name="adj" fmla="val 3914"/>
            </a:avLst>
          </a:prstGeom>
          <a:solidFill>
            <a:srgbClr val="0A1020"/>
          </a:solidFill>
          <a:ln w="12700">
            <a:solidFill>
              <a:srgbClr val="2E2A55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27632"/>
            <a:ext cx="7534656" cy="265684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21792" y="4375914"/>
            <a:ext cx="7534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Task 상세 — 단계별 스텝퍼 · 담당자 릴레이 · 완료 화면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8366760" y="1554480"/>
            <a:ext cx="3291840" cy="1255471"/>
          </a:xfrm>
          <a:prstGeom prst="roundRect">
            <a:avLst>
              <a:gd name="adj" fmla="val 8740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9" name="Image 1" descr="/tmp/ppt/img/s0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912" y="1627632"/>
            <a:ext cx="3145536" cy="110916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439912" y="2828239"/>
            <a:ext cx="31455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Task 생성 — 단계 구성 · 담당자 지정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8366760" y="3977640"/>
            <a:ext cx="3291840" cy="1255471"/>
          </a:xfrm>
          <a:prstGeom prst="roundRect">
            <a:avLst>
              <a:gd name="adj" fmla="val 8740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/tmp/ppt/img/s0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912" y="4050792"/>
            <a:ext cx="3145536" cy="110916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439912" y="5251399"/>
            <a:ext cx="31455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화면정의 산출물 · DB 스키마 자동 생성</a:t>
            </a:r>
            <a:endParaRPr lang="en-US" sz="950" dirty="0"/>
          </a:p>
        </p:txBody>
      </p:sp>
      <p:sp>
        <p:nvSpPr>
          <p:cNvPr id="14" name="Text 9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 ·  TEST &amp; AI FIX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 결과에서 AI 수정까지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테스트 결과(성공/실패) → [AI 수정] → 테스트 케이스, 실패가 곧 다음 작업이 됩니다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621629"/>
            <a:ext cx="11091672" cy="3660461"/>
          </a:xfrm>
          <a:prstGeom prst="roundRect">
            <a:avLst>
              <a:gd name="adj" fmla="val 2998"/>
            </a:avLst>
          </a:prstGeom>
          <a:solidFill>
            <a:srgbClr val="0A1020"/>
          </a:solidFill>
          <a:ln w="12700">
            <a:solidFill>
              <a:srgbClr val="2E2A55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09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94781"/>
            <a:ext cx="10945368" cy="351415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5321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테스트 입력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806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API 를 직접 호출해 화면 테스트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297680" y="55321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결과 기록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4297680" y="5806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 · 실패가 DB 에 이력으로 남습니다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55321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AI 코드 수정기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5806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 항목에서 바로 원인 분석 · 수정 요청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EYEDEVOPS  ·  AI CODING IDE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AI를 실제 개발 현장으로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브라우저에서 바로 쓰는 IDE — 프로젝트 소스를 아는 AI, 편집기, 작업 로그가 한 화면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63251"/>
            <a:ext cx="11091672" cy="4005819"/>
          </a:xfrm>
          <a:prstGeom prst="roundRect">
            <a:avLst>
              <a:gd name="adj" fmla="val 2739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36403"/>
            <a:ext cx="10945368" cy="385951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AI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소스 · 구조를 이해하고 답하는 AI 대화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29768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편집 · 빌드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429768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 편집 · 빌드 · 재시작을 브라우저에서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로그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어떻게 바꿨는지 기록으로 남습니다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EYEDEVOPS  ·  DEV + OPS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개발과 운영이 한 화면에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산출물 미리보기와 EyeScan 모니터링을 IDE 안에서 나란히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63251"/>
            <a:ext cx="11091672" cy="4005819"/>
          </a:xfrm>
          <a:prstGeom prst="roundRect">
            <a:avLst>
              <a:gd name="adj" fmla="val 2739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36403"/>
            <a:ext cx="10945368" cy="385951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연결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정의한 화면 산출물을 IDE 에서 바로 미리보기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29768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연결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429768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중인 화면의 실시간 호출 · 오류를 옆에서 확인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5715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· 배포 · 재시작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5989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수정 후 바로 반영, 결과를 같은 화면에서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 ·  FACT-BASED COMMUNICATION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모두가 같은 Fact를 보면, 문제 해결은 빨라집니다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· 현업 · 개발자가 같은 화면에서 같은 사실을 봅니다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11091672" cy="1920240"/>
          </a:xfrm>
          <a:prstGeom prst="roundRect">
            <a:avLst>
              <a:gd name="adj" fmla="val 5714"/>
            </a:avLst>
          </a:prstGeom>
          <a:solidFill>
            <a:srgbClr val="0F1A2E"/>
          </a:solidFill>
          <a:ln w="12700">
            <a:solidFill>
              <a:srgbClr val="3B2A4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472B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BEFORE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822960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문의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340864" y="2478024"/>
            <a:ext cx="237744" cy="256032"/>
          </a:xfrm>
          <a:prstGeom prst="rightArrow">
            <a:avLst/>
          </a:prstGeom>
          <a:solidFill>
            <a:srgbClr val="6B5B7B"/>
          </a:solidFill>
          <a:ln w="12700">
            <a:solidFill>
              <a:srgbClr val="6B5B7B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633472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633472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현업 확인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51376" y="2478024"/>
            <a:ext cx="237744" cy="256032"/>
          </a:xfrm>
          <a:prstGeom prst="rightArrow">
            <a:avLst/>
          </a:prstGeom>
          <a:solidFill>
            <a:srgbClr val="6B5B7B"/>
          </a:solidFill>
          <a:ln w="12700">
            <a:solidFill>
              <a:srgbClr val="6B5B7B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4443984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443984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 전달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61888" y="2478024"/>
            <a:ext cx="237744" cy="256032"/>
          </a:xfrm>
          <a:prstGeom prst="rightArrow">
            <a:avLst/>
          </a:prstGeom>
          <a:solidFill>
            <a:srgbClr val="6B5B7B"/>
          </a:solidFill>
          <a:ln w="12700">
            <a:solidFill>
              <a:srgbClr val="6B5B7B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254496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254496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 검색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772400" y="2478024"/>
            <a:ext cx="237744" cy="256032"/>
          </a:xfrm>
          <a:prstGeom prst="rightArrow">
            <a:avLst/>
          </a:prstGeom>
          <a:solidFill>
            <a:srgbClr val="6B5B7B"/>
          </a:solidFill>
          <a:ln w="12700">
            <a:solidFill>
              <a:srgbClr val="6B5B7B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8065008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8065008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재현 시도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582912" y="2478024"/>
            <a:ext cx="237744" cy="256032"/>
          </a:xfrm>
          <a:prstGeom prst="rightArrow">
            <a:avLst/>
          </a:prstGeom>
          <a:solidFill>
            <a:srgbClr val="6B5B7B"/>
          </a:solidFill>
          <a:ln w="12700">
            <a:solidFill>
              <a:srgbClr val="6B5B7B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875520" y="2240280"/>
            <a:ext cx="1463040" cy="731520"/>
          </a:xfrm>
          <a:prstGeom prst="roundRect">
            <a:avLst>
              <a:gd name="adj" fmla="val 12500"/>
            </a:avLst>
          </a:prstGeom>
          <a:solidFill>
            <a:srgbClr val="17162A"/>
          </a:solidFill>
          <a:ln w="12700">
            <a:solidFill>
              <a:srgbClr val="4B3A5C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9875520" y="224028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원인 분석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3108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72B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 · 전달 · 검색 · 재확인이 반복되는 동안 시간이 갑니다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3931920"/>
            <a:ext cx="11091672" cy="2148840"/>
          </a:xfrm>
          <a:prstGeom prst="roundRect">
            <a:avLst>
              <a:gd name="adj" fmla="val 5106"/>
            </a:avLst>
          </a:prstGeom>
          <a:solidFill>
            <a:srgbClr val="0E1B30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22960" y="40690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AFTER  —  EYESCAN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822960" y="4434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0A2233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822960" y="4434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검색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3163824" y="4690872"/>
            <a:ext cx="292608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3520440" y="4434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0A2233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3520440" y="4434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행동 흐름 확인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861304" y="4690872"/>
            <a:ext cx="292608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6217920" y="4434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0A2233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6217920" y="4434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오류 지점 확인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8558784" y="4690872"/>
            <a:ext cx="292608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8915400" y="4434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0A2233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8915400" y="4434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원인 분석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822960" y="53949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"로그를 찾는" 것이 아니라, 사용자가 무엇을 하다 어디서 오류가 났는지를 화면에서 바로 봅니다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 ①  지금 무슨 일이 일어나고 있는가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레이더 + AI 판단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 · 시간 · 멀티서버 축으로 서비스 전체를 보고, AI 가 반복 오류와 영향 사용자를 판단합니다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67753" y="1554480"/>
            <a:ext cx="7899934" cy="2880360"/>
          </a:xfrm>
          <a:prstGeom prst="roundRect">
            <a:avLst>
              <a:gd name="adj" fmla="val 3810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905" y="1627632"/>
            <a:ext cx="7753630" cy="273405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40905" y="4453128"/>
            <a:ext cx="77536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레이더 — 메뉴 축 · 오류/지연 · AI 실시간 분석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62043" y="4663440"/>
            <a:ext cx="3750834" cy="1417320"/>
          </a:xfrm>
          <a:prstGeom prst="roundRect">
            <a:avLst>
              <a:gd name="adj" fmla="val 7742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9" name="Image 1" descr="/tmp/ppt/img/s1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95" y="4736592"/>
            <a:ext cx="3604530" cy="127101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35195" y="6099048"/>
            <a:ext cx="36045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축 — 24시간 흐름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822563" y="4663440"/>
            <a:ext cx="3750834" cy="1417320"/>
          </a:xfrm>
          <a:prstGeom prst="roundRect">
            <a:avLst>
              <a:gd name="adj" fmla="val 7742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/tmp/ppt/img/s1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15" y="4736592"/>
            <a:ext cx="3604530" cy="127101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895715" y="6099048"/>
            <a:ext cx="36045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멀티서버 — 채널별 레이더 그리드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8915400" y="1554480"/>
            <a:ext cx="2743200" cy="4526280"/>
          </a:xfrm>
          <a:prstGeom prst="roundRect">
            <a:avLst>
              <a:gd name="adj" fmla="val 4000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15" name="Text 10"/>
          <p:cNvSpPr txBox="1"/>
          <p:nvPr/>
        </p:nvSpPr>
        <p:spPr>
          <a:xfrm>
            <a:off x="9144000" y="173736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ON SCREEN</a:t>
            </a:r>
            <a:endParaRPr lang="en-US" sz="1000" dirty="0"/>
          </a:p>
        </p:txBody>
      </p:sp>
      <p:sp>
        <p:nvSpPr>
          <p:cNvPr id="16" name="Text 11"/>
          <p:cNvSpPr txBox="1"/>
          <p:nvPr/>
        </p:nvSpPr>
        <p:spPr>
          <a:xfrm>
            <a:off x="9144000" y="2057400"/>
            <a:ext cx="2331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메뉴에서 오류 · 지연이 나는지 레이더 한 장으로</a:t>
            </a:r>
            <a:endParaRPr lang="en-US" sz="115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URL 반복 오류 · 영향 사용자 수를 AI 가 판단</a:t>
            </a:r>
            <a:endParaRPr lang="en-US" sz="115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시간대별 흐름 · 채널별 서버 상태를 같은 방식으로</a:t>
            </a:r>
            <a:endParaRPr lang="en-US" sz="1150" dirty="0"/>
          </a:p>
        </p:txBody>
      </p:sp>
      <p:sp>
        <p:nvSpPr>
          <p:cNvPr id="17" name="Text 12"/>
          <p:cNvSpPr txBox="1"/>
          <p:nvPr/>
        </p:nvSpPr>
        <p:spPr>
          <a:xfrm>
            <a:off x="9144000" y="5440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 검색이 아닌 "흐름"으로 봅니다</a:t>
            </a:r>
            <a:endParaRPr lang="en-US" sz="11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9" name="Text 14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 ②  누구에게 일어났는가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행동부터 봅니다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분석 → 사용자 추적 — 문제가 나기 전에 무엇을 했는지가 화면에 남습니다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86400" cy="2029309"/>
          </a:xfrm>
          <a:prstGeom prst="roundRect">
            <a:avLst>
              <a:gd name="adj" fmla="val 5407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27632"/>
            <a:ext cx="5340096" cy="188300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21792" y="3602077"/>
            <a:ext cx="5340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분석 — 활성 사용자 · 이동 경로 Top · 체류시간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172200" y="1554480"/>
            <a:ext cx="5486400" cy="2029309"/>
          </a:xfrm>
          <a:prstGeom prst="roundRect">
            <a:avLst>
              <a:gd name="adj" fmla="val 5407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9" name="Image 1" descr="/tmp/ppt/img/s1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52" y="1627632"/>
            <a:ext cx="5340096" cy="188300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245352" y="3602077"/>
            <a:ext cx="5340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추적 — 사용자별 행동 흐름과 오류 지점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56692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"누가 · 어떤 순서로 · 어디까지 갔다가" 오류가 났는지 — 재현을 요청하지 않아도 화면에 있습니다</a:t>
            </a:r>
            <a:endParaRPr lang="en-US" sz="125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  ③  어디서, 왜 일어났는가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거래 → 오류 → AI 분석, 한 화면에서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요청 URL 목록 → 중앙 레이더 → 오른쪽 AI 종합 판단 · 사용자별 호출 정보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02924" y="1554480"/>
            <a:ext cx="8029593" cy="2926080"/>
          </a:xfrm>
          <a:prstGeom prst="roundRect">
            <a:avLst>
              <a:gd name="adj" fmla="val 3750"/>
            </a:avLst>
          </a:prstGeom>
          <a:solidFill>
            <a:srgbClr val="0A1020"/>
          </a:solidFill>
          <a:ln w="12700">
            <a:solidFill>
              <a:srgbClr val="163A4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076" y="1627632"/>
            <a:ext cx="7883289" cy="27797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76076" y="4498848"/>
            <a:ext cx="78832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드릴다운 — 요청 URL · 레이더 · AI 분석 · 호출 정보(사용자별 응답시간)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2807133" y="4709160"/>
            <a:ext cx="3621175" cy="1371600"/>
          </a:xfrm>
          <a:prstGeom prst="roundRect">
            <a:avLst>
              <a:gd name="adj" fmla="val 8000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9" name="Image 1" descr="/tmp/ppt/img/s1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285" y="4782312"/>
            <a:ext cx="3474871" cy="122529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880285" y="6099048"/>
            <a:ext cx="347487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 — 채널 서버 ↔ 기간계 거래 흐름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8915400" y="1554480"/>
            <a:ext cx="2743200" cy="4526280"/>
          </a:xfrm>
          <a:prstGeom prst="roundRect">
            <a:avLst>
              <a:gd name="adj" fmla="val 4000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9144000" y="173736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ONE SCREEN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현업 담당자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9144000" y="239572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화면 · 어떤 사용자에게 오류가 났는지</a:t>
            </a:r>
            <a:endParaRPr lang="en-US" sz="1050" dirty="0"/>
          </a:p>
        </p:txBody>
      </p:sp>
      <p:sp>
        <p:nvSpPr>
          <p:cNvPr id="15" name="Text 11"/>
          <p:cNvSpPr txBox="1"/>
          <p:nvPr/>
        </p:nvSpPr>
        <p:spPr>
          <a:xfrm>
            <a:off x="9144000" y="31546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</a:t>
            </a:r>
            <a:endParaRPr lang="en-US" sz="1250" dirty="0"/>
          </a:p>
        </p:txBody>
      </p:sp>
      <p:sp>
        <p:nvSpPr>
          <p:cNvPr id="16" name="Text 12"/>
          <p:cNvSpPr txBox="1"/>
          <p:nvPr/>
        </p:nvSpPr>
        <p:spPr>
          <a:xfrm>
            <a:off x="9144000" y="344728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화면에서 URL · 호출 · 응답까지</a:t>
            </a:r>
            <a:endParaRPr lang="en-US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9144000" y="42062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9144000" y="449884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+ DB 이력 + 사내 지식으로 원인 판단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9144000" y="53492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비개발자와 개발자가 같은 화면을 봅니다</a:t>
            </a:r>
            <a:endParaRPr lang="en-US" sz="1150" dirty="0"/>
          </a:p>
        </p:txBody>
      </p:sp>
      <p:sp>
        <p:nvSpPr>
          <p:cNvPr id="20" name="Text 16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ASSISTANT  ·  EYECHAT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기업의 데이터를, 질문할 수 있는 지식으로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규정 · 매뉴얼 · 소스 · 장애 이력을 근거로 답하고, 틀린 답은 고쳐서 가르칩니다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7223760" cy="4438781"/>
          </a:xfrm>
          <a:prstGeom prst="roundRect">
            <a:avLst>
              <a:gd name="adj" fmla="val 2472"/>
            </a:avLst>
          </a:prstGeom>
          <a:solidFill>
            <a:srgbClr val="0A1020"/>
          </a:solidFill>
          <a:ln w="12700">
            <a:solidFill>
              <a:srgbClr val="1C3A2A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2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27632"/>
            <a:ext cx="7077456" cy="429247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21792" y="6011549"/>
            <a:ext cx="7077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EyeChat — 사내 규정(휴가) 질문에 근거 표시와 함께 답변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8001000" y="1554480"/>
            <a:ext cx="3657600" cy="4526280"/>
          </a:xfrm>
          <a:prstGeom prst="roundRect">
            <a:avLst>
              <a:gd name="adj" fmla="val 3000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8229600" y="173736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HOW IT WORKS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21031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사내 지식 참고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8229600" y="239572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답에 근거(어느 지식)가 붙습니다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9718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가르치기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8229600" y="326440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답은 저장되어 다음부터 그대로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8229600" y="3840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고쳐서 가르치기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8229600" y="413308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틀린 답은 고쳐서 가르치면 그렇게 답합니다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8229600" y="4709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사내에서만 동작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8229600" y="500176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데이터가 밖으로 나가지 않습니다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8229600" y="5532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근거가 있는 답, 고칠 수 있는 답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LEARNING  ·  ONE ENGINE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기업의 지식을, 기업만의 AI 자산으로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Base Model → Engine → 지식 넣기(RAG) → 지식에서 골라 LoRA → 검증, 하나의 Engine 에 쌓입니다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33642" y="1554480"/>
            <a:ext cx="7510955" cy="2743200"/>
          </a:xfrm>
          <a:prstGeom prst="roundRect">
            <a:avLst>
              <a:gd name="adj" fmla="val 4000"/>
            </a:avLst>
          </a:prstGeom>
          <a:solidFill>
            <a:srgbClr val="0A1020"/>
          </a:solidFill>
          <a:ln w="12700">
            <a:solidFill>
              <a:srgbClr val="2E2A55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2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794" y="1627632"/>
            <a:ext cx="7364651" cy="2596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06794" y="4315968"/>
            <a:ext cx="73646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Engine(공용) — 학습 대상 선택 · 지식 넣기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48640" y="4572000"/>
            <a:ext cx="3749040" cy="1416687"/>
          </a:xfrm>
          <a:prstGeom prst="roundRect">
            <a:avLst>
              <a:gd name="adj" fmla="val 7745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9" name="Image 1" descr="/tmp/ppt/img/s2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4645152"/>
            <a:ext cx="3602736" cy="127038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21792" y="6006975"/>
            <a:ext cx="3602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My Engine(개인) — 내 파일 · 텍스트 · 문답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480560" y="4572000"/>
            <a:ext cx="3749040" cy="1416687"/>
          </a:xfrm>
          <a:prstGeom prst="roundRect">
            <a:avLst>
              <a:gd name="adj" fmla="val 7745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/tmp/ppt/img/s2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4645152"/>
            <a:ext cx="3602736" cy="1270383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553712" y="6006975"/>
            <a:ext cx="3602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지식에서 골라 모델에 새기기(LoRA)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8458200" y="1554480"/>
            <a:ext cx="3200400" cy="4526280"/>
          </a:xfrm>
          <a:prstGeom prst="roundRect">
            <a:avLst>
              <a:gd name="adj" fmla="val 3429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15" name="Text 10"/>
          <p:cNvSpPr txBox="1"/>
          <p:nvPr/>
        </p:nvSpPr>
        <p:spPr>
          <a:xfrm>
            <a:off x="8686800" y="17373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FLOW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8686800" y="205740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7" name="Text 12"/>
          <p:cNvSpPr txBox="1"/>
          <p:nvPr/>
        </p:nvSpPr>
        <p:spPr>
          <a:xfrm>
            <a:off x="868680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9144000" y="203911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Base Model</a:t>
            </a:r>
            <a:endParaRPr lang="en-US" sz="1250" dirty="0"/>
          </a:p>
        </p:txBody>
      </p:sp>
      <p:sp>
        <p:nvSpPr>
          <p:cNvPr id="19" name="Text 14"/>
          <p:cNvSpPr txBox="1"/>
          <p:nvPr/>
        </p:nvSpPr>
        <p:spPr>
          <a:xfrm>
            <a:off x="9144000" y="22860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오픈 LLM 을 사내 PC/서버에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8686800" y="278892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1" name="Text 16"/>
          <p:cNvSpPr txBox="1"/>
          <p:nvPr/>
        </p:nvSpPr>
        <p:spPr>
          <a:xfrm>
            <a:off x="8686800" y="2788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9144000" y="27706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Engine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9144000" y="30175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 공용 · 담당자 개인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8686800" y="352044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5" name="Text 20"/>
          <p:cNvSpPr txBox="1"/>
          <p:nvPr/>
        </p:nvSpPr>
        <p:spPr>
          <a:xfrm>
            <a:off x="8686800" y="3520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9144000" y="350215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지식(RAG)</a:t>
            </a:r>
            <a:endParaRPr lang="en-US" sz="1250" dirty="0"/>
          </a:p>
        </p:txBody>
      </p:sp>
      <p:sp>
        <p:nvSpPr>
          <p:cNvPr id="27" name="Text 22"/>
          <p:cNvSpPr txBox="1"/>
          <p:nvPr/>
        </p:nvSpPr>
        <p:spPr>
          <a:xfrm>
            <a:off x="9144000" y="3749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문답 · 텍스트 · 파일 · 자동 문답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8686800" y="425196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9" name="Text 24"/>
          <p:cNvSpPr txBox="1"/>
          <p:nvPr/>
        </p:nvSpPr>
        <p:spPr>
          <a:xfrm>
            <a:off x="8686800" y="4251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0" name="Text 25"/>
          <p:cNvSpPr txBox="1"/>
          <p:nvPr/>
        </p:nvSpPr>
        <p:spPr>
          <a:xfrm>
            <a:off x="9144000" y="423367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LoRA</a:t>
            </a:r>
            <a:endParaRPr lang="en-US" sz="1250" dirty="0"/>
          </a:p>
        </p:txBody>
      </p:sp>
      <p:sp>
        <p:nvSpPr>
          <p:cNvPr id="31" name="Text 26"/>
          <p:cNvSpPr txBox="1"/>
          <p:nvPr/>
        </p:nvSpPr>
        <p:spPr>
          <a:xfrm>
            <a:off x="9144000" y="44805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골라서 모델에 새기기</a:t>
            </a:r>
            <a:endParaRPr lang="en-US" sz="1000" dirty="0"/>
          </a:p>
        </p:txBody>
      </p:sp>
      <p:sp>
        <p:nvSpPr>
          <p:cNvPr id="32" name="Shape 27"/>
          <p:cNvSpPr/>
          <p:nvPr/>
        </p:nvSpPr>
        <p:spPr>
          <a:xfrm>
            <a:off x="8686800" y="4983480"/>
            <a:ext cx="365760" cy="36576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33" name="Text 28"/>
          <p:cNvSpPr txBox="1"/>
          <p:nvPr/>
        </p:nvSpPr>
        <p:spPr>
          <a:xfrm>
            <a:off x="8686800" y="4983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Text 29"/>
          <p:cNvSpPr txBox="1"/>
          <p:nvPr/>
        </p:nvSpPr>
        <p:spPr>
          <a:xfrm>
            <a:off x="9144000" y="49651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</a:t>
            </a:r>
            <a:endParaRPr lang="en-US" sz="1250" dirty="0"/>
          </a:p>
        </p:txBody>
      </p:sp>
      <p:sp>
        <p:nvSpPr>
          <p:cNvPr id="35" name="Text 30"/>
          <p:cNvSpPr txBox="1"/>
          <p:nvPr/>
        </p:nvSpPr>
        <p:spPr>
          <a:xfrm>
            <a:off x="9144000" y="52120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RAG 켜고/끄고 답 비교</a:t>
            </a:r>
            <a:endParaRPr lang="en-US" sz="1000" dirty="0"/>
          </a:p>
        </p:txBody>
      </p:sp>
      <p:sp>
        <p:nvSpPr>
          <p:cNvPr id="36" name="Text 31"/>
          <p:cNvSpPr txBox="1"/>
          <p:nvPr/>
        </p:nvSpPr>
        <p:spPr>
          <a:xfrm>
            <a:off x="8686800" y="56235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모델을 따로 만들지 않습니다 — 하나의 Engine 에 지식이 연결됩니다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38" name="Text 33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LAUNCHER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환경까지, 하나의 화면에서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 · 중지 · 빌드+재시작 · 서버 로그 — 별도 콘솔 없이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712358" y="1554480"/>
            <a:ext cx="6736805" cy="4526280"/>
          </a:xfrm>
          <a:prstGeom prst="roundRect">
            <a:avLst>
              <a:gd name="adj" fmla="val 2424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s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5510" y="1627632"/>
            <a:ext cx="6590501" cy="43799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CONNECTED SI WORKFLOW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→ 개발 → 운영, 그리고 데이터 → 지식 → AI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앞에서 본 화면들이 실제로 이렇게 이어집니다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1600200"/>
          </a:xfrm>
          <a:prstGeom prst="roundRect">
            <a:avLst>
              <a:gd name="adj" fmla="val 6857"/>
            </a:avLst>
          </a:prstGeom>
          <a:solidFill>
            <a:srgbClr val="0F1A2E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77240" y="18288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A78B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PROJECT  ·  구축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요구사항 · 설계 · 화면 · 코드 · 테스트 · 배포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114800" y="2331720"/>
            <a:ext cx="228600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343400" y="1691640"/>
            <a:ext cx="3520440" cy="1600200"/>
          </a:xfrm>
          <a:prstGeom prst="roundRect">
            <a:avLst>
              <a:gd name="adj" fmla="val 6857"/>
            </a:avLst>
          </a:prstGeom>
          <a:solidFill>
            <a:srgbClr val="0F1A2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72000" y="18288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DEVELOPMENT  ·  개발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1031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eyeDevOps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603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AI · 편집 · 빌드 · 배포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2331720"/>
            <a:ext cx="228600" cy="256032"/>
          </a:xfrm>
          <a:prstGeom prst="right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138160" y="1691640"/>
            <a:ext cx="3520440" cy="1600200"/>
          </a:xfrm>
          <a:prstGeom prst="roundRect">
            <a:avLst>
              <a:gd name="adj" fmla="val 6857"/>
            </a:avLst>
          </a:prstGeom>
          <a:solidFill>
            <a:srgbClr val="0F1A2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366760" y="18288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MONITORING  ·  운영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21031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EyeScan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25603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· 거래 · 오류 · AI 분석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194560" y="3383280"/>
            <a:ext cx="274320" cy="411480"/>
          </a:xfrm>
          <a:prstGeom prst="down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5989320" y="3383280"/>
            <a:ext cx="274320" cy="411480"/>
          </a:xfrm>
          <a:prstGeom prst="down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784080" y="3383280"/>
            <a:ext cx="274320" cy="411480"/>
          </a:xfrm>
          <a:prstGeom prst="downArrow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548640" y="3886200"/>
            <a:ext cx="11091672" cy="1417320"/>
          </a:xfrm>
          <a:prstGeom prst="roundRect">
            <a:avLst>
              <a:gd name="adj" fmla="val 7742"/>
            </a:avLst>
          </a:prstGeom>
          <a:solidFill>
            <a:srgbClr val="0E1B30"/>
          </a:solidFill>
          <a:ln w="12700">
            <a:solidFill>
              <a:srgbClr val="22D3EE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822960" y="402336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ONE AI ENGINE  ·  데이터 → 지식 → AI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427939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AI Engine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822960" y="470916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· 개발 · 운영에서 생기는 문서 · 소스 · 이력이 지식(RAG)이 되고, LoRA 로 새겨져 네 도구 모두에 같은 답을 줍니다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680960" y="4114800"/>
            <a:ext cx="1874520" cy="960120"/>
          </a:xfrm>
          <a:prstGeom prst="roundRect">
            <a:avLst>
              <a:gd name="adj" fmla="val 7619"/>
            </a:avLst>
          </a:prstGeom>
          <a:solidFill>
            <a:srgbClr val="0F1A2E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818120" y="41879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Learning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818120" y="44805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지식 넣기 · LoRA · 검증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9692640" y="4114800"/>
            <a:ext cx="1874520" cy="960120"/>
          </a:xfrm>
          <a:prstGeom prst="roundRect">
            <a:avLst>
              <a:gd name="adj" fmla="val 7619"/>
            </a:avLst>
          </a:prstGeom>
          <a:solidFill>
            <a:srgbClr val="0F1A2E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829800" y="41879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Assistant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9829800" y="44805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근거 있는 답 · 가르치기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548640" y="5486400"/>
            <a:ext cx="6400800" cy="640080"/>
          </a:xfrm>
          <a:prstGeom prst="roundRect">
            <a:avLst>
              <a:gd name="adj" fmla="val 17143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822960" y="566928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SECURITY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1920240" y="559612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토큰 인증 — 로그인 → 토큰 발급 → 모든 화면 · API 검증 · 관리자/담당자 권한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086600" y="5486400"/>
            <a:ext cx="4553712" cy="640080"/>
          </a:xfrm>
          <a:prstGeom prst="roundRect">
            <a:avLst>
              <a:gd name="adj" fmla="val 17143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0" y="566928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CONTROL</a:t>
            </a:r>
            <a:endParaRPr lang="en-US" sz="1000" dirty="0"/>
          </a:p>
        </p:txBody>
      </p:sp>
      <p:sp>
        <p:nvSpPr>
          <p:cNvPr id="37" name="Text 35"/>
          <p:cNvSpPr txBox="1"/>
          <p:nvPr/>
        </p:nvSpPr>
        <p:spPr>
          <a:xfrm>
            <a:off x="8412480" y="559612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Launcher — 시작 · 중지 · 재시작 · 로그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ENTERPRISE ARCHITECTURE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On-Premise · OAuth 2.0 · AI Engine · RAG · LLM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구현 구조 — 사내 서버 안에서 모든 것이 동작합니다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1788668" y="1508760"/>
            <a:ext cx="8611616" cy="4892040"/>
          </a:xfrm>
          <a:prstGeom prst="roundRect">
            <a:avLst>
              <a:gd name="adj" fmla="val 2243"/>
            </a:avLst>
          </a:prstGeom>
          <a:solidFill>
            <a:srgbClr val="0A1020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pic>
        <p:nvPicPr>
          <p:cNvPr id="6" name="Image 0" descr="/tmp/ppt/img/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3532" y="1563624"/>
            <a:ext cx="8501888" cy="47823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SECURITY  ·  OAUTH 2.0 / TOKEN AUTHENTICATION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인증으로 보호되는 EyeSphere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155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화면과 API 는 OAuth 2.0 토큰 인증을 거쳐야 접근할 수 있습니다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2011680" cy="1600200"/>
          </a:xfrm>
          <a:prstGeom prst="roundRect">
            <a:avLst>
              <a:gd name="adj" fmla="val 6857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901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402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606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ID / PW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또는 사내 SSO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596896" y="2468880"/>
            <a:ext cx="219456" cy="256032"/>
          </a:xfrm>
          <a:prstGeom prst="rightArrow">
            <a:avLst/>
          </a:prstGeom>
          <a:solidFill>
            <a:srgbClr val="4ADE8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834640" y="1783080"/>
            <a:ext cx="2011680" cy="1600200"/>
          </a:xfrm>
          <a:prstGeom prst="roundRect">
            <a:avLst>
              <a:gd name="adj" fmla="val 6857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017520" y="1901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22402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발급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017520" y="2606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Access Token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Refresh Token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882896" y="2468880"/>
            <a:ext cx="219456" cy="256032"/>
          </a:xfrm>
          <a:prstGeom prst="rightArrow">
            <a:avLst/>
          </a:prstGeom>
          <a:solidFill>
            <a:srgbClr val="4ADE8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5120640" y="1783080"/>
            <a:ext cx="2011680" cy="1600200"/>
          </a:xfrm>
          <a:prstGeom prst="roundRect">
            <a:avLst>
              <a:gd name="adj" fmla="val 6857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303520" y="1901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303520" y="22402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API 호출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303520" y="2606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Authorization: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Bearer &lt;token&gt;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7168896" y="2468880"/>
            <a:ext cx="219456" cy="256032"/>
          </a:xfrm>
          <a:prstGeom prst="rightArrow">
            <a:avLst/>
          </a:prstGeom>
          <a:solidFill>
            <a:srgbClr val="4ADE8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406640" y="1783080"/>
            <a:ext cx="2011680" cy="1600200"/>
          </a:xfrm>
          <a:prstGeom prst="roundRect">
            <a:avLst>
              <a:gd name="adj" fmla="val 6857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589520" y="1901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22402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· 권한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589520" y="2606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서명 · 만료 확인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 / 담당자 역할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454896" y="2468880"/>
            <a:ext cx="219456" cy="256032"/>
          </a:xfrm>
          <a:prstGeom prst="rightArrow">
            <a:avLst/>
          </a:prstGeom>
          <a:solidFill>
            <a:srgbClr val="4ADE8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692640" y="1783080"/>
            <a:ext cx="2011680" cy="1600200"/>
          </a:xfrm>
          <a:prstGeom prst="roundRect">
            <a:avLst>
              <a:gd name="adj" fmla="val 6857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9875520" y="1901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9875520" y="22402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갱신 · 만료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875520" y="2606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Refresh 로 재발급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로그아웃 시 폐기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48640" y="3703320"/>
            <a:ext cx="3520440" cy="1417320"/>
          </a:xfrm>
          <a:prstGeom prst="roundRect">
            <a:avLst>
              <a:gd name="adj" fmla="val 7742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77240" y="3840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보호 대상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777240" y="41605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EyeFactory · eyeDevOps · EyeScan · EyeChat · AI Learning · Launcher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화면 · REST API · WebSocket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343400" y="3703320"/>
            <a:ext cx="3520440" cy="1417320"/>
          </a:xfrm>
          <a:prstGeom prst="roundRect">
            <a:avLst>
              <a:gd name="adj" fmla="val 7742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4572000" y="3840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권한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4572000" y="41605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관리자(공용 Engine · 학습 대상 · Launcher)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담당자(My Engine · 자기 프로젝트 · 조회)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8138160" y="3703320"/>
            <a:ext cx="3520440" cy="1417320"/>
          </a:xfrm>
          <a:prstGeom prst="roundRect">
            <a:avLst>
              <a:gd name="adj" fmla="val 7742"/>
            </a:avLst>
          </a:prstGeom>
          <a:solidFill>
            <a:srgbClr val="0F1A2E"/>
          </a:solidFill>
          <a:ln w="12700">
            <a:solidFill>
              <a:srgbClr val="1E2A4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8366760" y="3840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정책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8366760" y="41605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짧은 Access 만료 + Refresh 재발급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서명 검증 · 폐기 목록 · 사내망 전용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0E1B30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822960" y="534924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ADE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없이는 어떤 화면도, 어떤 API 도 열리지 않습니다 — 데이터는 사내 서버 밖으로 나가지 않고, 접근은 토큰으로만 허용됩니다</a:t>
            </a:r>
            <a:endParaRPr lang="en-US" sz="125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 — AI 기반 Enterprise SI 통합 플랫폼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/img/s2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/img/s12.png">    </p:cNvPr>
          <p:cNvPicPr>
            <a:picLocks noChangeAspect="1"/>
          </p:cNvPicPr>
          <p:nvPr/>
        </p:nvPicPr>
        <p:blipFill>
          <a:blip r:embed="rId1">
            <a:alphaModFix amt="14000"/>
          </a:blip>
          <a:stretch>
            <a:fillRect/>
          </a:stretch>
        </p:blipFill>
        <p:spPr>
          <a:xfrm>
            <a:off x="0" y="1279505"/>
            <a:ext cx="12191695" cy="429899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>
              <a:alpha val="70000"/>
            </a:srgbClr>
          </a:solidFill>
          <a:ln w="127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 txBox="1"/>
          <p:nvPr/>
        </p:nvSpPr>
        <p:spPr>
          <a:xfrm>
            <a:off x="822960" y="21031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DEMO &amp; CONTACT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프로젝트. 하나의 흐름.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0175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</a:t>
            </a:r>
            <a:pPr indent="0" marL="0">
              <a:buNone/>
            </a:pPr>
            <a:r>
              <a:rPr lang="en-US" sz="3400" b="1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EyeSphere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9319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9CA3A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화면으로 데모를 보여드립니다.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6177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D3E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CONTACT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892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김병민  |  EyeSphere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530352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M.  010-4234-1469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E.  theratd1469@gmail.com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1D5D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W.  http://eyeflow.co.kr/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2026-09-25T23:07:56Z</dcterms:created>
  <dcterms:modified xsi:type="dcterms:W3CDTF">2026-09-25T23:07:56Z</dcterms:modified>
</cp:coreProperties>
</file>